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370" r:id="rId2"/>
    <p:sldId id="473" r:id="rId3"/>
    <p:sldId id="453" r:id="rId4"/>
    <p:sldId id="465" r:id="rId5"/>
    <p:sldId id="467" r:id="rId6"/>
    <p:sldId id="466" r:id="rId7"/>
    <p:sldId id="468" r:id="rId8"/>
    <p:sldId id="469" r:id="rId9"/>
    <p:sldId id="470" r:id="rId10"/>
    <p:sldId id="471" r:id="rId11"/>
    <p:sldId id="472" r:id="rId12"/>
    <p:sldId id="464" r:id="rId13"/>
    <p:sldId id="474" r:id="rId14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  <a:srgbClr val="EAEAEA"/>
    <a:srgbClr val="F1F1F1"/>
    <a:srgbClr val="EDEDED"/>
    <a:srgbClr val="FFFFFF"/>
    <a:srgbClr val="EE1E59"/>
    <a:srgbClr val="806F82"/>
    <a:srgbClr val="6F6B6F"/>
    <a:srgbClr val="FFFFCC"/>
    <a:srgbClr val="DDD9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01" autoAdjust="0"/>
    <p:restoredTop sz="83465" autoAdjust="0"/>
  </p:normalViewPr>
  <p:slideViewPr>
    <p:cSldViewPr>
      <p:cViewPr varScale="1">
        <p:scale>
          <a:sx n="88" d="100"/>
          <a:sy n="88" d="100"/>
        </p:scale>
        <p:origin x="66" y="108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7D5D2-4525-4421-8550-6A308B903DE8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E0FB0-3C61-402D-BAEE-59161479C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3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43071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2477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4341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7815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1183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0405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91510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3724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4290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4954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1497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6117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123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25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70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50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31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75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85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49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86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35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650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>
                <a:lumMod val="95000"/>
              </a:schemeClr>
            </a:gs>
            <a:gs pos="0">
              <a:schemeClr val="bg1">
                <a:lumMod val="85000"/>
              </a:schemeClr>
            </a:gs>
            <a:gs pos="100000">
              <a:schemeClr val="bg1">
                <a:lumMod val="85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75BC5-BBC5-451F-AA86-1F4039201BF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0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763688" y="2254534"/>
            <a:ext cx="5472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고딕 ExtraBold" panose="020D0904000000000000" pitchFamily="50" charset="-127"/>
              </a:rPr>
              <a:t>로봇 시스템 설계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233283" y="2037497"/>
            <a:ext cx="874011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2" name="직각 삼각형 11"/>
          <p:cNvSpPr/>
          <p:nvPr/>
        </p:nvSpPr>
        <p:spPr>
          <a:xfrm>
            <a:off x="4107294" y="2037497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3" name="직각 삼각형 12"/>
          <p:cNvSpPr/>
          <p:nvPr/>
        </p:nvSpPr>
        <p:spPr>
          <a:xfrm rot="16200000" flipH="1">
            <a:off x="4140166" y="2037711"/>
            <a:ext cx="228765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369145" y="2037497"/>
            <a:ext cx="1498999" cy="22919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225361" y="2643834"/>
            <a:ext cx="2642784" cy="283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20072" y="3435846"/>
            <a:ext cx="3312368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dirty="0"/>
              <a:t>학번</a:t>
            </a:r>
            <a:r>
              <a:rPr lang="en-US" altLang="ko-KR" sz="1400" dirty="0"/>
              <a:t>: 2016740173</a:t>
            </a:r>
          </a:p>
          <a:p>
            <a:pPr algn="r">
              <a:lnSpc>
                <a:spcPct val="150000"/>
              </a:lnSpc>
            </a:pPr>
            <a:r>
              <a:rPr lang="ko-KR" altLang="en-US" sz="1400" dirty="0"/>
              <a:t>발표자 </a:t>
            </a:r>
            <a:r>
              <a:rPr lang="en-US" altLang="ko-KR" sz="1400" dirty="0"/>
              <a:t>: </a:t>
            </a:r>
            <a:r>
              <a:rPr lang="ko-KR" altLang="en-US" sz="1400" dirty="0"/>
              <a:t>이동규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74929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12C5947-BCF5-4F53-9C5E-6F9025C764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6198" y="2650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E38937-BA81-4670-81DF-E3E403666214}"/>
              </a:ext>
            </a:extLst>
          </p:cNvPr>
          <p:cNvSpPr txBox="1"/>
          <p:nvPr/>
        </p:nvSpPr>
        <p:spPr>
          <a:xfrm>
            <a:off x="1721003" y="684869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potential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FB6CB1-3DF4-43B8-9B64-DFB8E7184E6B}"/>
              </a:ext>
            </a:extLst>
          </p:cNvPr>
          <p:cNvSpPr txBox="1"/>
          <p:nvPr/>
        </p:nvSpPr>
        <p:spPr>
          <a:xfrm>
            <a:off x="5364088" y="72685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Cost distribution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5BF946-ED75-4699-951C-D05668EE9E7D}"/>
              </a:ext>
            </a:extLst>
          </p:cNvPr>
          <p:cNvSpPr txBox="1"/>
          <p:nvPr/>
        </p:nvSpPr>
        <p:spPr>
          <a:xfrm>
            <a:off x="114808" y="557188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Fov</a:t>
            </a:r>
            <a:r>
              <a:rPr lang="en-US" altLang="ko-KR" dirty="0"/>
              <a:t> : 206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F7862A8-1000-4EAE-8E56-685FF9A2F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865" y="1144526"/>
            <a:ext cx="3159760" cy="392835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92B4CF0E-17F6-41F3-8043-A3A1EE1128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1151185"/>
            <a:ext cx="3318543" cy="392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7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E38937-BA81-4670-81DF-E3E403666214}"/>
              </a:ext>
            </a:extLst>
          </p:cNvPr>
          <p:cNvSpPr txBox="1"/>
          <p:nvPr/>
        </p:nvSpPr>
        <p:spPr>
          <a:xfrm>
            <a:off x="1403649" y="736178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potential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FB6CB1-3DF4-43B8-9B64-DFB8E7184E6B}"/>
              </a:ext>
            </a:extLst>
          </p:cNvPr>
          <p:cNvSpPr txBox="1"/>
          <p:nvPr/>
        </p:nvSpPr>
        <p:spPr>
          <a:xfrm>
            <a:off x="5364088" y="72685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Cost distribution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5BF946-ED75-4699-951C-D05668EE9E7D}"/>
              </a:ext>
            </a:extLst>
          </p:cNvPr>
          <p:cNvSpPr txBox="1"/>
          <p:nvPr/>
        </p:nvSpPr>
        <p:spPr>
          <a:xfrm>
            <a:off x="114808" y="557188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Fov</a:t>
            </a:r>
            <a:r>
              <a:rPr lang="en-US" altLang="ko-KR" dirty="0"/>
              <a:t> : 240</a:t>
            </a:r>
            <a:endParaRPr lang="ko-KR" altLang="en-US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2FD5D904-ADE4-48C7-88A7-903FF79DE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1099431"/>
            <a:ext cx="3203073" cy="3875223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18EA0511-F3EE-4E15-A12A-FA353191B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1105510"/>
            <a:ext cx="3301205" cy="386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35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1. Relative Work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373A4824-A180-4ACE-A0DD-3A4963F5F5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1253" y="747364"/>
            <a:ext cx="5351448" cy="1985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A9197F9B-2D27-46A6-963E-F2C417BDED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31A105A5-64D5-4120-8B10-9FB564E8C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040" y="117236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4578" name="Picture 2" descr="SBS 땡큐 로고리뉴얼 : 네이버 블로그">
            <a:extLst>
              <a:ext uri="{FF2B5EF4-FFF2-40B4-BE49-F238E27FC236}">
                <a16:creationId xmlns:a16="http://schemas.microsoft.com/office/drawing/2014/main" id="{8DE91BBB-776E-4669-BA5F-7C2660E7D4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059582"/>
            <a:ext cx="6157511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94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1. Relative Work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373A4824-A180-4ACE-A0DD-3A4963F5F5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1253" y="747364"/>
            <a:ext cx="5351448" cy="1985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A9197F9B-2D27-46A6-963E-F2C417BDED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31A105A5-64D5-4120-8B10-9FB564E8C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040" y="117236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612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CB86AC-2A74-4A99-9024-7D352DC50BCA}"/>
              </a:ext>
            </a:extLst>
          </p:cNvPr>
          <p:cNvSpPr txBox="1"/>
          <p:nvPr/>
        </p:nvSpPr>
        <p:spPr>
          <a:xfrm>
            <a:off x="98625" y="564957"/>
            <a:ext cx="834531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/>
            <a:r>
              <a:rPr kumimoji="0" lang="en-US" altLang="ko-KR" sz="1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lang="en-US" altLang="ko-KR" sz="1200" dirty="0"/>
              <a:t>-Node distribution for Proper Robot Path to</a:t>
            </a:r>
            <a:r>
              <a:rPr lang="ko-KR" altLang="en-US" sz="1200" dirty="0"/>
              <a:t> </a:t>
            </a:r>
            <a:r>
              <a:rPr lang="en-US" altLang="ko-KR" sz="1200" dirty="0"/>
              <a:t>Solve AGP</a:t>
            </a:r>
          </a:p>
          <a:p>
            <a:pPr latinLnBrk="0"/>
            <a:endParaRPr lang="en-US" altLang="ko-KR" sz="1200" dirty="0"/>
          </a:p>
          <a:p>
            <a:pPr latinLnBrk="0"/>
            <a:r>
              <a:rPr lang="ko-KR" altLang="en-US" sz="1200" dirty="0"/>
              <a:t>문제 정의</a:t>
            </a:r>
            <a:r>
              <a:rPr lang="en-US" altLang="ko-KR" sz="1200" dirty="0"/>
              <a:t> 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latinLnBrk="0"/>
            <a:r>
              <a:rPr lang="en-US" altLang="ko-KR" sz="1200" dirty="0"/>
              <a:t>-&gt; AGP : </a:t>
            </a:r>
            <a:r>
              <a:rPr lang="ko-KR" altLang="en-US" sz="1200" dirty="0"/>
              <a:t>로봇이 시야각을 가질 때에 모든 영역을 </a:t>
            </a:r>
            <a:r>
              <a:rPr lang="en-US" altLang="ko-KR" sz="1200" dirty="0"/>
              <a:t>Cover</a:t>
            </a:r>
            <a:r>
              <a:rPr lang="ko-KR" altLang="en-US" sz="1200" dirty="0"/>
              <a:t>할 수 있는 </a:t>
            </a:r>
            <a:r>
              <a:rPr lang="en-US" altLang="ko-KR" sz="1200" dirty="0"/>
              <a:t>Node</a:t>
            </a:r>
            <a:r>
              <a:rPr lang="ko-KR" altLang="en-US" sz="1200" dirty="0"/>
              <a:t>들의 집합</a:t>
            </a:r>
            <a:endParaRPr lang="en-US" altLang="ko-KR" sz="1200" dirty="0"/>
          </a:p>
          <a:p>
            <a:pPr latinLnBrk="0"/>
            <a:endParaRPr lang="en-US" altLang="ko-KR" sz="1200" dirty="0"/>
          </a:p>
          <a:p>
            <a:pPr latinLnBrk="0"/>
            <a:endParaRPr lang="en-US" altLang="ko-KR" sz="1200" dirty="0"/>
          </a:p>
          <a:p>
            <a:pPr latinLnBrk="0"/>
            <a:r>
              <a:rPr lang="ko-KR" altLang="en-US" sz="1200" dirty="0"/>
              <a:t>기존 방법</a:t>
            </a:r>
            <a:r>
              <a:rPr lang="en-US" altLang="ko-KR" sz="1200" baseline="30000" dirty="0"/>
              <a:t>[1]</a:t>
            </a:r>
            <a:r>
              <a:rPr lang="en-US" altLang="ko-KR" sz="1200" dirty="0"/>
              <a:t>: Potential Field</a:t>
            </a:r>
            <a:r>
              <a:rPr lang="ko-KR" altLang="en-US" sz="1200" dirty="0"/>
              <a:t>를 이용하여서 균일한 </a:t>
            </a:r>
            <a:r>
              <a:rPr lang="en-US" altLang="ko-KR" sz="1200" dirty="0"/>
              <a:t>Sensor Coverage</a:t>
            </a:r>
            <a:r>
              <a:rPr lang="ko-KR" altLang="en-US" sz="1200" dirty="0"/>
              <a:t>를 만들어 문제를 해결한다</a:t>
            </a:r>
            <a:r>
              <a:rPr lang="en-US" altLang="ko-KR" sz="120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EEBB24-BA93-445B-97B6-3D237906CFE7}"/>
              </a:ext>
            </a:extLst>
          </p:cNvPr>
          <p:cNvSpPr txBox="1"/>
          <p:nvPr/>
        </p:nvSpPr>
        <p:spPr>
          <a:xfrm>
            <a:off x="246191" y="4636095"/>
            <a:ext cx="5097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kern="0" spc="0" baseline="30000" dirty="0">
                <a:solidFill>
                  <a:srgbClr val="000000"/>
                </a:solidFill>
                <a:effectLst/>
                <a:latin typeface="바탕체" panose="02030609000101010101" pitchFamily="17" charset="-127"/>
                <a:ea typeface="바탕체" panose="02030609000101010101" pitchFamily="17" charset="-127"/>
              </a:rPr>
              <a:t>[1]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-apple-system"/>
              </a:rPr>
              <a:t> Howard, A., 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-apple-system"/>
              </a:rPr>
              <a:t>Matarić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-apple-system"/>
              </a:rPr>
              <a:t>, M. J., &amp; 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-apple-system"/>
              </a:rPr>
              <a:t>Sukhatme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-apple-system"/>
              </a:rPr>
              <a:t>, G. S. (2002). </a:t>
            </a:r>
            <a:r>
              <a:rPr lang="en-US" altLang="ko-KR" sz="800" b="0" i="1" dirty="0">
                <a:solidFill>
                  <a:srgbClr val="000000"/>
                </a:solidFill>
                <a:effectLst/>
                <a:latin typeface="-apple-system"/>
              </a:rPr>
              <a:t>Mobile Sensor Network Deployment using Potential Fields: A Distributed, Scalable Solution to the Area Coverage Problem. Distributed Autonomous Robotic Systems 5, 299–308.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-apple-system"/>
              </a:rPr>
              <a:t> doi:10.1007/978-4-431-65941-9_30 </a:t>
            </a:r>
            <a:endParaRPr lang="en-US" altLang="ko-KR" sz="1200" baseline="30000" dirty="0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12C5947-BCF5-4F53-9C5E-6F9025C764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6198" y="2650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DDCDE7E-118F-4B71-AF4F-448F44D0C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944" y="1991481"/>
            <a:ext cx="2520280" cy="131755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FDC750C-52C7-44A3-96FF-BE3D746E9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944" y="3309033"/>
            <a:ext cx="2520280" cy="129865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A6D0CFD-0FDA-41E6-A470-854B613E97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8075" y="2073388"/>
            <a:ext cx="4665865" cy="244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95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12C5947-BCF5-4F53-9C5E-6F9025C764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6198" y="2650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4D40780-1891-4E6E-AF67-6383DC06B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68" b="97655" l="3396" r="95586">
                        <a14:foregroundMark x1="22241" y1="33668" x2="36842" y2="49581"/>
                        <a14:foregroundMark x1="36842" y1="49581" x2="41935" y2="52764"/>
                        <a14:foregroundMark x1="25297" y1="26131" x2="74533" y2="49749"/>
                        <a14:foregroundMark x1="54669" y1="29146" x2="29711" y2="58124"/>
                        <a14:foregroundMark x1="29711" y1="58124" x2="35484" y2="48576"/>
                        <a14:foregroundMark x1="35484" y1="48576" x2="73345" y2="26466"/>
                        <a14:foregroundMark x1="73345" y1="26466" x2="73345" y2="26466"/>
                        <a14:foregroundMark x1="73175" y1="26131" x2="13922" y2="59296"/>
                        <a14:foregroundMark x1="26825" y1="43886" x2="59593" y2="19095"/>
                        <a14:foregroundMark x1="26825" y1="22613" x2="19015" y2="53434"/>
                        <a14:foregroundMark x1="20543" y1="15578" x2="34635" y2="28308"/>
                        <a14:foregroundMark x1="41766" y1="13735" x2="22581" y2="15578"/>
                        <a14:foregroundMark x1="20374" y1="14405" x2="26316" y2="10553"/>
                        <a14:foregroundMark x1="21222" y1="9045" x2="16129" y2="7538"/>
                        <a14:foregroundMark x1="14601" y1="7035" x2="27504" y2="7705"/>
                        <a14:foregroundMark x1="27504" y1="7705" x2="58744" y2="27471"/>
                        <a14:foregroundMark x1="58744" y1="27471" x2="76401" y2="78224"/>
                        <a14:foregroundMark x1="76401" y1="78224" x2="76401" y2="78392"/>
                        <a14:foregroundMark x1="72835" y1="49079" x2="60272" y2="69849"/>
                        <a14:foregroundMark x1="60272" y1="69849" x2="35654" y2="80402"/>
                        <a14:foregroundMark x1="35654" y1="80402" x2="21053" y2="80737"/>
                        <a14:foregroundMark x1="21053" y1="80737" x2="4584" y2="62144"/>
                        <a14:foregroundMark x1="10187" y1="56449" x2="7470" y2="78894"/>
                        <a14:foregroundMark x1="25637" y1="77219" x2="46350" y2="86935"/>
                        <a14:foregroundMark x1="46350" y1="86935" x2="47029" y2="86767"/>
                        <a14:foregroundMark x1="47368" y1="84087" x2="39898" y2="93635"/>
                        <a14:foregroundMark x1="39898" y1="93635" x2="34295" y2="90787"/>
                        <a14:foregroundMark x1="92190" y1="16415" x2="91002" y2="44389"/>
                        <a14:foregroundMark x1="3565" y1="82077" x2="4075" y2="83250"/>
                        <a14:foregroundMark x1="84041" y1="97822" x2="87267" y2="97822"/>
                        <a14:foregroundMark x1="94058" y1="22111" x2="95586" y2="14740"/>
                        <a14:foregroundMark x1="71138" y1="24958" x2="56876" y2="283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47664" y="547807"/>
            <a:ext cx="5074575" cy="435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50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CB86AC-2A74-4A99-9024-7D352DC50BCA}"/>
              </a:ext>
            </a:extLst>
          </p:cNvPr>
          <p:cNvSpPr txBox="1"/>
          <p:nvPr/>
        </p:nvSpPr>
        <p:spPr>
          <a:xfrm>
            <a:off x="455005" y="801786"/>
            <a:ext cx="834531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/>
            <a:r>
              <a:rPr kumimoji="0" lang="en-US" altLang="ko-KR" sz="1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lang="en-US" altLang="ko-KR" sz="1200" dirty="0"/>
              <a:t>-Node distribution for Proper Robot Path to</a:t>
            </a:r>
            <a:r>
              <a:rPr lang="ko-KR" altLang="en-US" sz="1200" dirty="0"/>
              <a:t> </a:t>
            </a:r>
            <a:r>
              <a:rPr lang="en-US" altLang="ko-KR" sz="1200" dirty="0"/>
              <a:t>Solve AGP</a:t>
            </a:r>
          </a:p>
          <a:p>
            <a:pPr latinLnBrk="0"/>
            <a:endParaRPr lang="en-US" altLang="ko-KR" sz="1200" dirty="0"/>
          </a:p>
          <a:p>
            <a:pPr latinLnBrk="0"/>
            <a:r>
              <a:rPr lang="ko-KR" altLang="en-US" sz="1200" dirty="0"/>
              <a:t>문제점 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latinLnBrk="0"/>
            <a:endParaRPr lang="en-US" altLang="ko-KR" sz="1200" dirty="0"/>
          </a:p>
          <a:p>
            <a:pPr marL="228600" indent="-228600" latinLnBrk="0">
              <a:buAutoNum type="arabicPeriod"/>
            </a:pPr>
            <a:r>
              <a:rPr lang="en-US" altLang="ko-KR" sz="1200" dirty="0"/>
              <a:t>Gain</a:t>
            </a:r>
            <a:r>
              <a:rPr lang="ko-KR" altLang="en-US" sz="1200" dirty="0"/>
              <a:t>값들에 민감하다</a:t>
            </a:r>
            <a:r>
              <a:rPr lang="en-US" altLang="ko-KR" sz="1200" dirty="0"/>
              <a:t>.</a:t>
            </a:r>
          </a:p>
          <a:p>
            <a:pPr marL="228600" indent="-228600" latinLnBrk="0">
              <a:buAutoNum type="arabicPeriod"/>
            </a:pPr>
            <a:r>
              <a:rPr lang="en-US" altLang="ko-KR" sz="1200" dirty="0"/>
              <a:t>Sensor Range</a:t>
            </a:r>
            <a:r>
              <a:rPr lang="ko-KR" altLang="en-US" sz="1200" dirty="0"/>
              <a:t>에 따라서 </a:t>
            </a:r>
            <a:r>
              <a:rPr lang="en-US" altLang="ko-KR" sz="1200" dirty="0"/>
              <a:t>Gain</a:t>
            </a:r>
            <a:r>
              <a:rPr lang="ko-KR" altLang="en-US" sz="1200" dirty="0"/>
              <a:t>값들을 바꿔 주어야한다</a:t>
            </a:r>
            <a:r>
              <a:rPr lang="en-US" altLang="ko-KR" sz="1200" dirty="0"/>
              <a:t>.</a:t>
            </a:r>
          </a:p>
          <a:p>
            <a:pPr marL="228600" indent="-228600" latinLnBrk="0">
              <a:buAutoNum type="arabicPeriod"/>
            </a:pPr>
            <a:r>
              <a:rPr lang="ko-KR" altLang="en-US" sz="1200" dirty="0"/>
              <a:t>각각의 각도 값들의 차이로 인하여 로봇의 경로로 적절하지 않은 경로가 생성된다</a:t>
            </a:r>
            <a:r>
              <a:rPr lang="en-US" altLang="ko-KR" sz="1200" dirty="0"/>
              <a:t>.</a:t>
            </a:r>
          </a:p>
          <a:p>
            <a:pPr latinLnBrk="0"/>
            <a:endParaRPr lang="en-US" altLang="ko-KR" sz="1200" dirty="0"/>
          </a:p>
          <a:p>
            <a:pPr latinLnBrk="0"/>
            <a:r>
              <a:rPr lang="en-US" altLang="ko-KR" sz="1200" dirty="0"/>
              <a:t>Proposed Method (Cost Function Based Node Distribution)</a:t>
            </a:r>
          </a:p>
          <a:p>
            <a:pPr latinLnBrk="0"/>
            <a:endParaRPr lang="en-US" altLang="ko-KR" sz="1200" dirty="0"/>
          </a:p>
          <a:p>
            <a:pPr latinLnBrk="0"/>
            <a:r>
              <a:rPr lang="en-US" altLang="ko-KR" sz="1200" dirty="0"/>
              <a:t>-&gt; Node</a:t>
            </a:r>
            <a:r>
              <a:rPr lang="ko-KR" altLang="en-US" sz="1200" dirty="0"/>
              <a:t>에서의 </a:t>
            </a:r>
            <a:r>
              <a:rPr lang="en-US" altLang="ko-KR" sz="1200" dirty="0"/>
              <a:t>Potential</a:t>
            </a:r>
            <a:r>
              <a:rPr lang="ko-KR" altLang="en-US" sz="1200" dirty="0"/>
              <a:t>과 각 </a:t>
            </a:r>
            <a:r>
              <a:rPr lang="en-US" altLang="ko-KR" sz="1200" dirty="0"/>
              <a:t>Node</a:t>
            </a:r>
            <a:r>
              <a:rPr lang="ko-KR" altLang="en-US" sz="1200" dirty="0"/>
              <a:t>들 간의 </a:t>
            </a:r>
            <a:r>
              <a:rPr lang="en-US" altLang="ko-KR" sz="1200" dirty="0"/>
              <a:t>Heading Error</a:t>
            </a:r>
            <a:r>
              <a:rPr lang="ko-KR" altLang="en-US" sz="1200" dirty="0"/>
              <a:t>를 최소화하는 목적함수를 극대화하는 </a:t>
            </a:r>
            <a:r>
              <a:rPr lang="en-US" altLang="ko-KR" sz="1200" dirty="0"/>
              <a:t>Node</a:t>
            </a:r>
            <a:r>
              <a:rPr lang="ko-KR" altLang="en-US" sz="1200" dirty="0"/>
              <a:t>집합을 찾아 로봇에게 적절한 경로를 도출 한다</a:t>
            </a:r>
            <a:r>
              <a:rPr lang="en-US" altLang="ko-KR" sz="1200" dirty="0"/>
              <a:t>. (Synchro Drive Robot</a:t>
            </a:r>
            <a:r>
              <a:rPr lang="ko-KR" altLang="en-US" sz="1200" dirty="0"/>
              <a:t>의 경우</a:t>
            </a:r>
            <a:r>
              <a:rPr lang="en-US" altLang="ko-KR" sz="1200" dirty="0"/>
              <a:t>)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12C5947-BCF5-4F53-9C5E-6F9025C764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6198" y="2650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2EB616A-DCDF-4FE8-8B65-8FED8465A5C8}"/>
              </a:ext>
            </a:extLst>
          </p:cNvPr>
          <p:cNvCxnSpPr>
            <a:cxnSpLocks/>
          </p:cNvCxnSpPr>
          <p:nvPr/>
        </p:nvCxnSpPr>
        <p:spPr>
          <a:xfrm flipV="1">
            <a:off x="936582" y="3221938"/>
            <a:ext cx="0" cy="15121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E46287E-03B4-458C-8AA3-3C5D68096F5E}"/>
              </a:ext>
            </a:extLst>
          </p:cNvPr>
          <p:cNvCxnSpPr>
            <a:cxnSpLocks/>
          </p:cNvCxnSpPr>
          <p:nvPr/>
        </p:nvCxnSpPr>
        <p:spPr>
          <a:xfrm>
            <a:off x="827584" y="4590090"/>
            <a:ext cx="200403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F885913-BFF2-4321-B4FA-C32E516C0EF0}"/>
                  </a:ext>
                </a:extLst>
              </p:cNvPr>
              <p:cNvSpPr txBox="1"/>
              <p:nvPr/>
            </p:nvSpPr>
            <p:spPr>
              <a:xfrm>
                <a:off x="839783" y="4590090"/>
                <a:ext cx="5760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b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F885913-BFF2-4321-B4FA-C32E516C0E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83" y="4590090"/>
                <a:ext cx="576062" cy="369332"/>
              </a:xfrm>
              <a:prstGeom prst="rect">
                <a:avLst/>
              </a:prstGeom>
              <a:blipFill>
                <a:blip r:embed="rId3"/>
                <a:stretch>
                  <a:fillRect r="-5319" b="-491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21A751E-C943-4957-B956-F7FB3F31AD05}"/>
                  </a:ext>
                </a:extLst>
              </p:cNvPr>
              <p:cNvSpPr txBox="1"/>
              <p:nvPr/>
            </p:nvSpPr>
            <p:spPr>
              <a:xfrm>
                <a:off x="2543587" y="4603147"/>
                <a:ext cx="5760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𝑚𝑎𝑥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b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21A751E-C943-4957-B956-F7FB3F31AD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3587" y="4603147"/>
                <a:ext cx="576062" cy="369332"/>
              </a:xfrm>
              <a:prstGeom prst="rect">
                <a:avLst/>
              </a:prstGeom>
              <a:blipFill>
                <a:blip r:embed="rId4"/>
                <a:stretch>
                  <a:fillRect r="-631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9E5F320-A282-4212-B6AA-2C8B7A291F71}"/>
                  </a:ext>
                </a:extLst>
              </p:cNvPr>
              <p:cNvSpPr txBox="1"/>
              <p:nvPr/>
            </p:nvSpPr>
            <p:spPr>
              <a:xfrm>
                <a:off x="185605" y="3190387"/>
                <a:ext cx="576062" cy="392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𝑚𝑎𝑥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9E5F320-A282-4212-B6AA-2C8B7A291F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605" y="3190387"/>
                <a:ext cx="576062" cy="392993"/>
              </a:xfrm>
              <a:prstGeom prst="rect">
                <a:avLst/>
              </a:prstGeom>
              <a:blipFill>
                <a:blip r:embed="rId5"/>
                <a:stretch>
                  <a:fillRect r="-631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BF7FD65-18B1-47C9-8AD1-F4602E3D4367}"/>
                  </a:ext>
                </a:extLst>
              </p:cNvPr>
              <p:cNvSpPr txBox="1"/>
              <p:nvPr/>
            </p:nvSpPr>
            <p:spPr>
              <a:xfrm>
                <a:off x="210784" y="4151038"/>
                <a:ext cx="576062" cy="4029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BF7FD65-18B1-47C9-8AD1-F4602E3D43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784" y="4151038"/>
                <a:ext cx="576062" cy="402931"/>
              </a:xfrm>
              <a:prstGeom prst="rect">
                <a:avLst/>
              </a:prstGeom>
              <a:blipFill>
                <a:blip r:embed="rId6"/>
                <a:stretch>
                  <a:fillRect r="-4255" b="-303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직사각형 32">
            <a:extLst>
              <a:ext uri="{FF2B5EF4-FFF2-40B4-BE49-F238E27FC236}">
                <a16:creationId xmlns:a16="http://schemas.microsoft.com/office/drawing/2014/main" id="{2D497BEE-46D7-4461-9711-83A33868F91E}"/>
              </a:ext>
            </a:extLst>
          </p:cNvPr>
          <p:cNvSpPr/>
          <p:nvPr/>
        </p:nvSpPr>
        <p:spPr>
          <a:xfrm>
            <a:off x="996403" y="3262494"/>
            <a:ext cx="1835215" cy="126213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943B5D8-2943-4B9B-B9AE-11F12B91EA5C}"/>
                  </a:ext>
                </a:extLst>
              </p:cNvPr>
              <p:cNvSpPr txBox="1"/>
              <p:nvPr/>
            </p:nvSpPr>
            <p:spPr>
              <a:xfrm>
                <a:off x="3203848" y="3687670"/>
                <a:ext cx="582377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atinLnBrk="0"/>
                <a14:m>
                  <m:oMath xmlns:m="http://schemas.openxmlformats.org/officeDocument/2006/math"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𝐶𝑜𝑠𝑡</m:t>
                    </m:r>
                    <m:d>
                      <m:dPr>
                        <m:ctrlP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𝑓𝑜𝑣</m:t>
                        </m:r>
                      </m:e>
                    </m:d>
                  </m:oMath>
                </a14:m>
                <a:r>
                  <a:rPr lang="en-US" altLang="ko-KR" sz="1200" dirty="0">
                    <a:latin typeface="Arial" panose="020B0604020202020204" pitchFamily="34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∝∙</m:t>
                    </m:r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𝐶𝑜𝑣𝑒𝑟𝑎𝑔𝑒</m:t>
                    </m:r>
                    <m:d>
                      <m:dPr>
                        <m:ctrlP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𝑓𝑜𝑣</m:t>
                        </m:r>
                      </m:e>
                    </m:d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ko-KR" alt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ko-KR" alt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𝐻𝑒𝑎𝑑𝑖𝑛𝑔</m:t>
                    </m:r>
                    <m:d>
                      <m:dPr>
                        <m:ctrlP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ko-KR" alt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ko-KR" alt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𝑃𝑜𝑡𝑒𝑛𝑡𝑖𝑎𝑙</m:t>
                    </m:r>
                    <m:d>
                      <m:dPr>
                        <m:ctrlP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altLang="ko-KR" sz="12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943B5D8-2943-4B9B-B9AE-11F12B91EA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3848" y="3687670"/>
                <a:ext cx="5823770" cy="276999"/>
              </a:xfrm>
              <a:prstGeom prst="rect">
                <a:avLst/>
              </a:prstGeom>
              <a:blipFill>
                <a:blip r:embed="rId7"/>
                <a:stretch>
                  <a:fillRect t="-4444" b="-1555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601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CB86AC-2A74-4A99-9024-7D352DC50BCA}"/>
              </a:ext>
            </a:extLst>
          </p:cNvPr>
          <p:cNvSpPr txBox="1"/>
          <p:nvPr/>
        </p:nvSpPr>
        <p:spPr>
          <a:xfrm>
            <a:off x="160426" y="562839"/>
            <a:ext cx="83453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/>
            <a:r>
              <a:rPr kumimoji="0" lang="en-US" altLang="ko-KR" sz="1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lang="en-US" altLang="ko-KR" sz="1200" dirty="0"/>
              <a:t>-Node distribution for Proper Robot Path to</a:t>
            </a:r>
            <a:r>
              <a:rPr lang="ko-KR" altLang="en-US" sz="1200" dirty="0"/>
              <a:t> </a:t>
            </a:r>
            <a:r>
              <a:rPr lang="en-US" altLang="ko-KR" sz="1200" dirty="0"/>
              <a:t>Solve AGP</a:t>
            </a:r>
          </a:p>
          <a:p>
            <a:pPr latinLnBrk="0"/>
            <a:endParaRPr lang="en-US" altLang="ko-KR" sz="1200" dirty="0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12C5947-BCF5-4F53-9C5E-6F9025C764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6198" y="2650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2EB616A-DCDF-4FE8-8B65-8FED8465A5C8}"/>
              </a:ext>
            </a:extLst>
          </p:cNvPr>
          <p:cNvCxnSpPr>
            <a:cxnSpLocks/>
          </p:cNvCxnSpPr>
          <p:nvPr/>
        </p:nvCxnSpPr>
        <p:spPr>
          <a:xfrm flipV="1">
            <a:off x="936582" y="3221938"/>
            <a:ext cx="0" cy="15121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E46287E-03B4-458C-8AA3-3C5D68096F5E}"/>
              </a:ext>
            </a:extLst>
          </p:cNvPr>
          <p:cNvCxnSpPr>
            <a:cxnSpLocks/>
          </p:cNvCxnSpPr>
          <p:nvPr/>
        </p:nvCxnSpPr>
        <p:spPr>
          <a:xfrm>
            <a:off x="827584" y="4590090"/>
            <a:ext cx="200403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F885913-BFF2-4321-B4FA-C32E516C0EF0}"/>
                  </a:ext>
                </a:extLst>
              </p:cNvPr>
              <p:cNvSpPr txBox="1"/>
              <p:nvPr/>
            </p:nvSpPr>
            <p:spPr>
              <a:xfrm>
                <a:off x="839783" y="4590090"/>
                <a:ext cx="5760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b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F885913-BFF2-4321-B4FA-C32E516C0E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83" y="4590090"/>
                <a:ext cx="576062" cy="369332"/>
              </a:xfrm>
              <a:prstGeom prst="rect">
                <a:avLst/>
              </a:prstGeom>
              <a:blipFill>
                <a:blip r:embed="rId3"/>
                <a:stretch>
                  <a:fillRect r="-5319" b="-491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21A751E-C943-4957-B956-F7FB3F31AD05}"/>
                  </a:ext>
                </a:extLst>
              </p:cNvPr>
              <p:cNvSpPr txBox="1"/>
              <p:nvPr/>
            </p:nvSpPr>
            <p:spPr>
              <a:xfrm>
                <a:off x="2543587" y="4603147"/>
                <a:ext cx="5760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𝑚𝑎𝑥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b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21A751E-C943-4957-B956-F7FB3F31AD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3587" y="4603147"/>
                <a:ext cx="576062" cy="369332"/>
              </a:xfrm>
              <a:prstGeom prst="rect">
                <a:avLst/>
              </a:prstGeom>
              <a:blipFill>
                <a:blip r:embed="rId4"/>
                <a:stretch>
                  <a:fillRect r="-631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9E5F320-A282-4212-B6AA-2C8B7A291F71}"/>
                  </a:ext>
                </a:extLst>
              </p:cNvPr>
              <p:cNvSpPr txBox="1"/>
              <p:nvPr/>
            </p:nvSpPr>
            <p:spPr>
              <a:xfrm>
                <a:off x="185605" y="3190387"/>
                <a:ext cx="576062" cy="392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𝑚𝑎𝑥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9E5F320-A282-4212-B6AA-2C8B7A291F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605" y="3190387"/>
                <a:ext cx="576062" cy="392993"/>
              </a:xfrm>
              <a:prstGeom prst="rect">
                <a:avLst/>
              </a:prstGeom>
              <a:blipFill>
                <a:blip r:embed="rId5"/>
                <a:stretch>
                  <a:fillRect r="-631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BF7FD65-18B1-47C9-8AD1-F4602E3D4367}"/>
                  </a:ext>
                </a:extLst>
              </p:cNvPr>
              <p:cNvSpPr txBox="1"/>
              <p:nvPr/>
            </p:nvSpPr>
            <p:spPr>
              <a:xfrm>
                <a:off x="210784" y="4151038"/>
                <a:ext cx="576062" cy="4029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BF7FD65-18B1-47C9-8AD1-F4602E3D43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784" y="4151038"/>
                <a:ext cx="576062" cy="402931"/>
              </a:xfrm>
              <a:prstGeom prst="rect">
                <a:avLst/>
              </a:prstGeom>
              <a:blipFill>
                <a:blip r:embed="rId6"/>
                <a:stretch>
                  <a:fillRect r="-4255" b="-303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직사각형 32">
            <a:extLst>
              <a:ext uri="{FF2B5EF4-FFF2-40B4-BE49-F238E27FC236}">
                <a16:creationId xmlns:a16="http://schemas.microsoft.com/office/drawing/2014/main" id="{2D497BEE-46D7-4461-9711-83A33868F91E}"/>
              </a:ext>
            </a:extLst>
          </p:cNvPr>
          <p:cNvSpPr/>
          <p:nvPr/>
        </p:nvSpPr>
        <p:spPr>
          <a:xfrm>
            <a:off x="996403" y="3262494"/>
            <a:ext cx="1835215" cy="126213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943B5D8-2943-4B9B-B9AE-11F12B91EA5C}"/>
                  </a:ext>
                </a:extLst>
              </p:cNvPr>
              <p:cNvSpPr txBox="1"/>
              <p:nvPr/>
            </p:nvSpPr>
            <p:spPr>
              <a:xfrm>
                <a:off x="349151" y="913185"/>
                <a:ext cx="5807026" cy="21459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atinLnBrk="0"/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𝐶𝑜𝑠𝑡</m:t>
                    </m:r>
                    <m:d>
                      <m:dPr>
                        <m:ctrlP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𝑓𝑜𝑣</m:t>
                        </m:r>
                      </m:e>
                    </m:d>
                  </m:oMath>
                </a14:m>
                <a:r>
                  <a:rPr lang="en-US" altLang="ko-KR" sz="1200" dirty="0">
                    <a:latin typeface="Arial" panose="020B0604020202020204" pitchFamily="34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altLang="ko-KR" sz="1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∝∙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𝐶𝑜𝑣𝑒𝑟𝑎𝑔𝑒</m:t>
                    </m:r>
                    <m:d>
                      <m:dPr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𝑓𝑜𝑣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ko-KR" alt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ko-KR" alt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𝐻𝑒𝑎𝑑𝑖𝑛𝑔</m:t>
                    </m:r>
                    <m:d>
                      <m:dPr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ko-KR" alt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ko-KR" alt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𝑃𝑜𝑡𝑒𝑛𝑡𝑖𝑎𝑙</m:t>
                    </m:r>
                    <m:d>
                      <m:dPr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altLang="ko-KR" sz="1200" dirty="0"/>
              </a:p>
              <a:p>
                <a:pPr latinLnBrk="0"/>
                <a:endParaRPr lang="en-US" altLang="ko-KR" sz="1200" dirty="0"/>
              </a:p>
              <a:p>
                <a:pPr latinLnBrk="0"/>
                <a:endParaRPr lang="en-US" altLang="ko-KR" sz="1200" dirty="0"/>
              </a:p>
              <a:p>
                <a:pPr latinLnBrk="0"/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𝐶𝑜𝑣𝑒𝑟𝑎𝑔𝑒</m:t>
                    </m:r>
                  </m:oMath>
                </a14:m>
                <a:r>
                  <a:rPr lang="en-US" altLang="ko-KR" sz="1200" dirty="0"/>
                  <a:t>: </a:t>
                </a:r>
                <a:r>
                  <a:rPr lang="ko-KR" altLang="en-US" sz="1200" dirty="0"/>
                  <a:t> </a:t>
                </a:r>
                <a:r>
                  <a:rPr lang="en-US" altLang="ko-KR" sz="1200" dirty="0"/>
                  <a:t>Selected Node</a:t>
                </a:r>
                <a:r>
                  <a:rPr lang="ko-KR" altLang="en-US" sz="1200" dirty="0"/>
                  <a:t>의 </a:t>
                </a:r>
                <a:r>
                  <a:rPr lang="en-US" altLang="ko-KR" sz="1200" dirty="0"/>
                  <a:t>Coverage</a:t>
                </a:r>
              </a:p>
              <a:p>
                <a:pPr latinLnBrk="0"/>
                <a:endParaRPr lang="en-US" altLang="ko-KR" sz="1200" dirty="0"/>
              </a:p>
              <a:p>
                <a:pPr latinLnBrk="0"/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𝐻𝑒𝑎𝑑𝑖𝑛𝑔</m:t>
                    </m:r>
                  </m:oMath>
                </a14:m>
                <a:r>
                  <a:rPr lang="en-US" altLang="ko-KR" sz="1200" dirty="0"/>
                  <a:t>:   Selected Node </a:t>
                </a:r>
                <a:r>
                  <a:rPr lang="ko-KR" altLang="en-US" sz="1200" dirty="0"/>
                  <a:t>가 되도록 수평</a:t>
                </a:r>
                <a:r>
                  <a:rPr lang="en-US" altLang="ko-KR" sz="1200" dirty="0"/>
                  <a:t>,</a:t>
                </a:r>
                <a:r>
                  <a:rPr lang="ko-KR" altLang="en-US" sz="1200" dirty="0"/>
                  <a:t>혹은 수직이 되게 하고 싶다</a:t>
                </a:r>
                <a:r>
                  <a:rPr lang="en-US" altLang="ko-KR" sz="1200" dirty="0"/>
                  <a:t>.</a:t>
                </a:r>
              </a:p>
              <a:p>
                <a:pPr marL="171450" indent="-171450" latinLnBrk="0">
                  <a:buFont typeface="Wingdings" panose="05000000000000000000" pitchFamily="2" charset="2"/>
                  <a:buChar char="à"/>
                </a:pPr>
                <a14:m>
                  <m:oMath xmlns:m="http://schemas.openxmlformats.org/officeDocument/2006/math">
                    <m:r>
                      <a:rPr lang="fr-FR" altLang="ko-KR" sz="12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fr-FR" altLang="ko-KR" sz="12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 </m:t>
                    </m:r>
                    <m:r>
                      <a:rPr lang="fr-FR" altLang="ko-KR" sz="12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𝑎𝑏𝑠</m:t>
                    </m:r>
                    <m:r>
                      <a:rPr lang="fr-FR" altLang="ko-KR" sz="12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fr-FR" altLang="ko-KR" sz="12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atan</m:t>
                    </m:r>
                    <m:r>
                      <a:rPr lang="fr-FR" altLang="ko-KR" sz="12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2( </m:t>
                    </m:r>
                    <m:sSup>
                      <m:sSupPr>
                        <m:ctrlPr>
                          <a:rPr lang="en-US" altLang="ko-KR" sz="1200" b="0" i="1" u="none" strike="noStrike" baseline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200" b="0" i="1" u="none" strike="noStrike" baseline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p>
                        <m:r>
                          <a:rPr lang="en-US" altLang="ko-KR" sz="1200" b="0" i="1" u="none" strike="noStrike" baseline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p>
                    </m:sSup>
                    <m:r>
                      <a:rPr lang="en-US" altLang="ko-KR" sz="12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US" altLang="ko-KR" sz="1200" b="0" i="1" u="none" strike="noStrike" baseline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200" b="0" i="1" u="none" strike="noStrike" baseline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sz="1200" b="0" i="1" u="none" strike="noStrike" baseline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ko-KR" sz="1200" b="0" i="1" u="none" strike="noStrike" baseline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p>
                    </m:sSubSup>
                    <m:r>
                      <a:rPr lang="en-US" altLang="ko-KR" sz="12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ko-KR" sz="12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2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p>
                        <m:r>
                          <a:rPr lang="en-US" altLang="ko-KR" sz="12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en-US" altLang="ko-KR" sz="12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US" altLang="ko-KR" sz="12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2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sz="12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ko-KR" sz="1200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</m:sSubSup>
                    <m:r>
                      <a:rPr lang="fr-FR" altLang="ko-KR" sz="1200" b="0" i="1" u="none" strike="noStrike" baseline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)),90)</m:t>
                    </m:r>
                  </m:oMath>
                </a14:m>
                <a:endParaRPr lang="fr-FR" altLang="ko-KR" sz="1200" b="0" i="0" u="none" strike="noStrike" baseline="0" dirty="0">
                  <a:solidFill>
                    <a:srgbClr val="000000"/>
                  </a:solidFill>
                  <a:latin typeface="Courier New" panose="02070309020205020404" pitchFamily="49" charset="0"/>
                </a:endParaRPr>
              </a:p>
              <a:p>
                <a:pPr marL="171450" indent="-171450" latinLnBrk="0">
                  <a:buFont typeface="Wingdings" panose="05000000000000000000" pitchFamily="2" charset="2"/>
                  <a:buChar char="à"/>
                </a:pPr>
                <a:endParaRPr lang="fr-FR" altLang="ko-KR" sz="1200" dirty="0">
                  <a:solidFill>
                    <a:srgbClr val="000000"/>
                  </a:solidFill>
                  <a:latin typeface="Courier New" panose="02070309020205020404" pitchFamily="49" charset="0"/>
                </a:endParaRPr>
              </a:p>
              <a:p>
                <a:pPr latinLnBrk="0"/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𝑃𝑜𝑡𝑒𝑛𝑡𝑖𝑎𝑙</m:t>
                    </m:r>
                    <m:r>
                      <a:rPr lang="en-US" altLang="ko-KR" sz="1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altLang="ko-KR" sz="1200" dirty="0"/>
                  <a:t>Selected Node</a:t>
                </a:r>
                <a:r>
                  <a:rPr lang="ko-KR" altLang="en-US" sz="1200" dirty="0"/>
                  <a:t>의 </a:t>
                </a:r>
                <a:r>
                  <a:rPr lang="en-US" altLang="ko-KR" sz="1200" dirty="0"/>
                  <a:t>Potential </a:t>
                </a:r>
                <a:r>
                  <a:rPr lang="en-US" altLang="ko-KR" sz="1200" dirty="0" err="1"/>
                  <a:t>Energe</a:t>
                </a:r>
                <a:r>
                  <a:rPr lang="ko-KR" altLang="en-US" sz="1200" dirty="0"/>
                  <a:t>는 어떻게 되는가</a:t>
                </a:r>
                <a:r>
                  <a:rPr lang="en-US" altLang="ko-KR" sz="1200" dirty="0"/>
                  <a:t>?</a:t>
                </a:r>
                <a:endParaRPr lang="fr-FR" altLang="ko-KR" sz="1200" b="0" i="0" u="none" strike="noStrike" baseline="0" dirty="0">
                  <a:solidFill>
                    <a:srgbClr val="000000"/>
                  </a:solidFill>
                  <a:latin typeface="Courier New" panose="02070309020205020404" pitchFamily="49" charset="0"/>
                </a:endParaRPr>
              </a:p>
              <a:p>
                <a:pPr latinLnBrk="0"/>
                <a:endParaRPr lang="en-US" altLang="ko-KR" sz="1200" dirty="0"/>
              </a:p>
              <a:p>
                <a:pPr latinLnBrk="0"/>
                <a:endParaRPr lang="en-US" altLang="ko-KR" sz="12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943B5D8-2943-4B9B-B9AE-11F12B91EA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51" y="913185"/>
                <a:ext cx="5807026" cy="2145972"/>
              </a:xfrm>
              <a:prstGeom prst="rect">
                <a:avLst/>
              </a:prstGeom>
              <a:blipFill>
                <a:blip r:embed="rId7"/>
                <a:stretch>
                  <a:fillRect t="-56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77EE8EA-BA88-479B-A707-A7711060A4A8}"/>
                  </a:ext>
                </a:extLst>
              </p:cNvPr>
              <p:cNvSpPr txBox="1"/>
              <p:nvPr/>
            </p:nvSpPr>
            <p:spPr>
              <a:xfrm>
                <a:off x="3322958" y="3093545"/>
                <a:ext cx="5807026" cy="17578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atinLnBrk="0"/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𝐺𝑎𝑖𝑛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200" i="1">
                        <a:latin typeface="Cambria Math" panose="02040503050406030204" pitchFamily="18" charset="0"/>
                      </a:rPr>
                      <m:t>값</m:t>
                    </m:r>
                  </m:oMath>
                </a14:m>
                <a:r>
                  <a:rPr lang="en-US" altLang="ko-KR" sz="1200" dirty="0"/>
                  <a:t> </a:t>
                </a:r>
                <a:r>
                  <a:rPr lang="ko-KR" altLang="en-US" sz="1200" dirty="0"/>
                  <a:t>선정</a:t>
                </a:r>
                <a:endParaRPr lang="en-US" altLang="ko-KR" sz="1200" dirty="0"/>
              </a:p>
              <a:p>
                <a:pPr latinLnBrk="0"/>
                <a:endParaRPr lang="en-US" altLang="ko-KR" sz="1200" dirty="0"/>
              </a:p>
              <a:p>
                <a:pPr latinLnBrk="0"/>
                <a14:m>
                  <m:oMath xmlns:m="http://schemas.openxmlformats.org/officeDocument/2006/math"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</m:oMath>
                </a14:m>
                <a:r>
                  <a:rPr lang="en-US" altLang="ko-KR" sz="1200" dirty="0"/>
                  <a:t>: </a:t>
                </a:r>
                <a:r>
                  <a:rPr lang="ko-KR" altLang="en-US" sz="1200" dirty="0"/>
                  <a:t> </a:t>
                </a:r>
                <a:r>
                  <a:rPr lang="en-US" altLang="ko-KR" sz="1200" dirty="0"/>
                  <a:t>1</a:t>
                </a:r>
                <a:r>
                  <a:rPr lang="ko-KR" altLang="en-US" sz="1200" dirty="0"/>
                  <a:t> </a:t>
                </a:r>
                <a:r>
                  <a:rPr lang="en-US" altLang="ko-KR" sz="1200" dirty="0"/>
                  <a:t>or Any-Value</a:t>
                </a:r>
              </a:p>
              <a:p>
                <a:pPr latinLnBrk="0"/>
                <a:endParaRPr lang="en-US" altLang="ko-KR" sz="1200" dirty="0"/>
              </a:p>
              <a:p>
                <a:pPr latinLnBrk="0"/>
                <a14:m>
                  <m:oMath xmlns:m="http://schemas.openxmlformats.org/officeDocument/2006/math">
                    <m:r>
                      <a:rPr lang="ko-KR" alt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altLang="ko-KR" sz="1200" dirty="0"/>
                  <a:t>: </a:t>
                </a:r>
                <a14:m>
                  <m:oMath xmlns:m="http://schemas.openxmlformats.org/officeDocument/2006/math"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𝐶𝑜𝑣𝑒𝑟𝑎𝑔𝑒</m:t>
                    </m:r>
                    <m:d>
                      <m:dPr>
                        <m:ctrlP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𝑓𝑜𝑣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</m:t>
                    </m:r>
                  </m:oMath>
                </a14:m>
                <a:endParaRPr lang="fr-FR" altLang="ko-KR" sz="1200" dirty="0">
                  <a:solidFill>
                    <a:srgbClr val="000000"/>
                  </a:solidFill>
                  <a:latin typeface="Courier New" panose="02070309020205020404" pitchFamily="49" charset="0"/>
                </a:endParaRPr>
              </a:p>
              <a:p>
                <a:pPr latinLnBrk="0"/>
                <a:endParaRPr lang="fr-FR" altLang="ko-KR" sz="1200" dirty="0">
                  <a:solidFill>
                    <a:srgbClr val="000000"/>
                  </a:solidFill>
                  <a:latin typeface="Courier New" panose="02070309020205020404" pitchFamily="49" charset="0"/>
                </a:endParaRPr>
              </a:p>
              <a:p>
                <a:pPr latinLnBrk="0"/>
                <a14:m>
                  <m:oMath xmlns:m="http://schemas.openxmlformats.org/officeDocument/2006/math">
                    <m:r>
                      <a:rPr lang="ko-KR" alt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altLang="ko-KR" sz="1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altLang="ko-KR" sz="1200" dirty="0"/>
                  <a:t> </a:t>
                </a:r>
                <a14:m>
                  <m:oMath xmlns:m="http://schemas.openxmlformats.org/officeDocument/2006/math"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  <m:r>
                      <a:rPr lang="en-US" altLang="ko-KR" sz="1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𝑜𝑣𝑒𝑟𝑎𝑔𝑒</m:t>
                    </m:r>
                    <m:d>
                      <m:dPr>
                        <m:ctrlP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𝑓𝑜𝑣</m:t>
                        </m:r>
                      </m:e>
                    </m:d>
                    <m:r>
                      <a:rPr lang="en-US" altLang="ko-K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</m:t>
                    </m:r>
                  </m:oMath>
                </a14:m>
                <a:endParaRPr lang="fr-FR" altLang="ko-KR" sz="1200" b="0" i="0" u="none" strike="noStrike" baseline="0" dirty="0">
                  <a:solidFill>
                    <a:srgbClr val="000000"/>
                  </a:solidFill>
                  <a:latin typeface="Courier New" panose="02070309020205020404" pitchFamily="49" charset="0"/>
                </a:endParaRPr>
              </a:p>
              <a:p>
                <a:pPr latinLnBrk="0"/>
                <a:endParaRPr lang="en-US" altLang="ko-KR" sz="1200" dirty="0"/>
              </a:p>
              <a:p>
                <a:pPr latinLnBrk="0"/>
                <a:endParaRPr lang="en-US" altLang="ko-KR" sz="1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77EE8EA-BA88-479B-A707-A7711060A4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2958" y="3093545"/>
                <a:ext cx="5807026" cy="175785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644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5CB86AC-2A74-4A99-9024-7D352DC50BCA}"/>
                  </a:ext>
                </a:extLst>
              </p:cNvPr>
              <p:cNvSpPr txBox="1"/>
              <p:nvPr/>
            </p:nvSpPr>
            <p:spPr>
              <a:xfrm>
                <a:off x="98625" y="564957"/>
                <a:ext cx="8345316" cy="19389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atinLnBrk="0"/>
                <a:r>
                  <a:rPr kumimoji="0" lang="en-US" altLang="ko-KR" sz="1200" b="0" i="0" u="none" strike="noStrike" cap="none" normalizeH="0" baseline="0" dirty="0">
                    <a:ln>
                      <a:noFill/>
                    </a:ln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altLang="ko-KR" sz="1200" dirty="0"/>
                  <a:t>-</a:t>
                </a:r>
                <a:r>
                  <a:rPr lang="ko-KR" altLang="en-US" sz="1200" dirty="0"/>
                  <a:t>실험</a:t>
                </a:r>
                <a:endParaRPr lang="en-US" altLang="ko-KR" sz="1200" dirty="0"/>
              </a:p>
              <a:p>
                <a:pPr latinLnBrk="0"/>
                <a:endParaRPr lang="en-US" altLang="ko-KR" sz="1200" dirty="0"/>
              </a:p>
              <a:p>
                <a:pPr latinLnBrk="0"/>
                <a:endParaRPr lang="en-US" altLang="ko-KR" sz="1200" dirty="0"/>
              </a:p>
              <a:p>
                <a:pPr latinLnBrk="0"/>
                <a:r>
                  <a:rPr lang="ko-KR" altLang="en-US" sz="1200" dirty="0"/>
                  <a:t>지도의 크기</a:t>
                </a:r>
                <a:endParaRPr lang="en-US" altLang="ko-KR" sz="1200" dirty="0"/>
              </a:p>
              <a:p>
                <a:pPr latinLnBrk="0"/>
                <a:r>
                  <a:rPr lang="en-US" altLang="ko-KR" sz="1200" dirty="0"/>
                  <a:t>-&gt; </a:t>
                </a:r>
                <a:r>
                  <a:rPr lang="en-US" altLang="ko-KR" sz="1200" dirty="0" err="1"/>
                  <a:t>MapSize</a:t>
                </a:r>
                <a:r>
                  <a:rPr lang="en-US" altLang="ko-KR" sz="1200" dirty="0"/>
                  <a:t> =&gt; 3311 </a:t>
                </a:r>
                <a14:m>
                  <m:oMath xmlns:m="http://schemas.openxmlformats.org/officeDocument/2006/math">
                    <m:r>
                      <a:rPr lang="en-US" altLang="ko-KR" sz="1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200" dirty="0"/>
                  <a:t> 2656</a:t>
                </a:r>
              </a:p>
              <a:p>
                <a:pPr latinLnBrk="0"/>
                <a:endParaRPr lang="en-US" altLang="ko-KR" sz="1200" dirty="0"/>
              </a:p>
              <a:p>
                <a:pPr latinLnBrk="0"/>
                <a:endParaRPr lang="en-US" altLang="ko-KR" sz="1200" dirty="0"/>
              </a:p>
              <a:p>
                <a:pPr latinLnBrk="0"/>
                <a:endParaRPr lang="en-US" altLang="ko-KR" sz="1200" dirty="0"/>
              </a:p>
              <a:p>
                <a:pPr latinLnBrk="0"/>
                <a:r>
                  <a:rPr lang="en-US" altLang="ko-KR" sz="1200" dirty="0"/>
                  <a:t>5</a:t>
                </a:r>
                <a:r>
                  <a:rPr lang="ko-KR" altLang="en-US" sz="1200" dirty="0"/>
                  <a:t>개의 센서 범위에서 실험 진행</a:t>
                </a:r>
                <a:endParaRPr lang="en-US" altLang="ko-KR" sz="1200" dirty="0"/>
              </a:p>
              <a:p>
                <a:pPr latinLnBrk="0"/>
                <a:r>
                  <a:rPr lang="en-US" altLang="ko-KR" sz="1200" dirty="0"/>
                  <a:t>-&gt; </a:t>
                </a:r>
                <a:r>
                  <a:rPr lang="en-US" altLang="ko-KR" sz="1200" dirty="0" err="1"/>
                  <a:t>Fov</a:t>
                </a:r>
                <a:r>
                  <a:rPr lang="en-US" altLang="ko-KR" sz="1200" dirty="0"/>
                  <a:t> Range 103, 138, 172, 206, 240</a:t>
                </a: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5CB86AC-2A74-4A99-9024-7D352DC50B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25" y="564957"/>
                <a:ext cx="8345316" cy="1938992"/>
              </a:xfrm>
              <a:prstGeom prst="rect">
                <a:avLst/>
              </a:prstGeom>
              <a:blipFill>
                <a:blip r:embed="rId3"/>
                <a:stretch>
                  <a:fillRect t="-629" b="-157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986A7D4-0CCA-4412-9B19-0E25BADBA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4082" y="749728"/>
            <a:ext cx="4079859" cy="420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7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12C5947-BCF5-4F53-9C5E-6F9025C764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6198" y="2650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E38937-BA81-4670-81DF-E3E403666214}"/>
              </a:ext>
            </a:extLst>
          </p:cNvPr>
          <p:cNvSpPr txBox="1"/>
          <p:nvPr/>
        </p:nvSpPr>
        <p:spPr>
          <a:xfrm>
            <a:off x="1403649" y="736178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potential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FB6CB1-3DF4-43B8-9B64-DFB8E7184E6B}"/>
              </a:ext>
            </a:extLst>
          </p:cNvPr>
          <p:cNvSpPr txBox="1"/>
          <p:nvPr/>
        </p:nvSpPr>
        <p:spPr>
          <a:xfrm>
            <a:off x="5364088" y="72685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Cost distribution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5BF946-ED75-4699-951C-D05668EE9E7D}"/>
              </a:ext>
            </a:extLst>
          </p:cNvPr>
          <p:cNvSpPr txBox="1"/>
          <p:nvPr/>
        </p:nvSpPr>
        <p:spPr>
          <a:xfrm>
            <a:off x="114808" y="557188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Fov</a:t>
            </a:r>
            <a:r>
              <a:rPr lang="en-US" altLang="ko-KR" dirty="0"/>
              <a:t> : 103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0169AD1-C769-4C58-8682-8FCA1C71E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346" y="1105510"/>
            <a:ext cx="3159760" cy="392719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29E57C39-30A0-462F-B305-A621EAC3A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00" y="1151185"/>
            <a:ext cx="3391744" cy="392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57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12C5947-BCF5-4F53-9C5E-6F9025C764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6198" y="2650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E38937-BA81-4670-81DF-E3E403666214}"/>
              </a:ext>
            </a:extLst>
          </p:cNvPr>
          <p:cNvSpPr txBox="1"/>
          <p:nvPr/>
        </p:nvSpPr>
        <p:spPr>
          <a:xfrm>
            <a:off x="1670874" y="582840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potential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FB6CB1-3DF4-43B8-9B64-DFB8E7184E6B}"/>
              </a:ext>
            </a:extLst>
          </p:cNvPr>
          <p:cNvSpPr txBox="1"/>
          <p:nvPr/>
        </p:nvSpPr>
        <p:spPr>
          <a:xfrm>
            <a:off x="5683685" y="61698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Cost distribution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5BF946-ED75-4699-951C-D05668EE9E7D}"/>
              </a:ext>
            </a:extLst>
          </p:cNvPr>
          <p:cNvSpPr txBox="1"/>
          <p:nvPr/>
        </p:nvSpPr>
        <p:spPr>
          <a:xfrm>
            <a:off x="114808" y="557188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Fov</a:t>
            </a:r>
            <a:r>
              <a:rPr lang="en-US" altLang="ko-KR" dirty="0"/>
              <a:t> : 138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06438133-0409-40E2-938D-92ADE03C4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3722" y="955457"/>
            <a:ext cx="3256149" cy="4044634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95BB52D-CC17-4012-A75F-7A48A5B012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805" y="952172"/>
            <a:ext cx="3513015" cy="405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36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0426" y="206208"/>
            <a:ext cx="1810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2. Proposed</a:t>
            </a:r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j-lt"/>
                <a:ea typeface="-윤고딕330" pitchFamily="18" charset="-127"/>
              </a:rPr>
              <a:t>Method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j-lt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CBF358D-E360-4F69-8AAB-15D74AD29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6636" y="240920"/>
            <a:ext cx="9028272" cy="80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4AC883D-3805-4C97-AE0D-7CA2DD570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98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12C5947-BCF5-4F53-9C5E-6F9025C764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6198" y="265025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E38937-BA81-4670-81DF-E3E403666214}"/>
              </a:ext>
            </a:extLst>
          </p:cNvPr>
          <p:cNvSpPr txBox="1"/>
          <p:nvPr/>
        </p:nvSpPr>
        <p:spPr>
          <a:xfrm>
            <a:off x="1403649" y="736178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potential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FB6CB1-3DF4-43B8-9B64-DFB8E7184E6B}"/>
              </a:ext>
            </a:extLst>
          </p:cNvPr>
          <p:cNvSpPr txBox="1"/>
          <p:nvPr/>
        </p:nvSpPr>
        <p:spPr>
          <a:xfrm>
            <a:off x="5364088" y="72685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Cost distribution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5BF946-ED75-4699-951C-D05668EE9E7D}"/>
              </a:ext>
            </a:extLst>
          </p:cNvPr>
          <p:cNvSpPr txBox="1"/>
          <p:nvPr/>
        </p:nvSpPr>
        <p:spPr>
          <a:xfrm>
            <a:off x="114808" y="557188"/>
            <a:ext cx="1872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Fov</a:t>
            </a:r>
            <a:r>
              <a:rPr lang="en-US" altLang="ko-KR" dirty="0"/>
              <a:t> : 172</a:t>
            </a:r>
            <a:endParaRPr lang="ko-KR" altLang="en-US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2A13056-A22C-4F8E-9710-F8A51F58C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025" y="1098526"/>
            <a:ext cx="3164699" cy="3941575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12D6BA1A-FFE1-4DD5-BBF6-08BDE1B42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761" y="1096189"/>
            <a:ext cx="3267361" cy="394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00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7317</TotalTime>
  <Words>422</Words>
  <Application>Microsoft Office PowerPoint</Application>
  <PresentationFormat>화면 슬라이드 쇼(16:9)</PresentationFormat>
  <Paragraphs>97</Paragraphs>
  <Slides>13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Courier New</vt:lpstr>
      <vt:lpstr>맑은 고딕</vt:lpstr>
      <vt:lpstr>Cambria Math</vt:lpstr>
      <vt:lpstr>Wingdings</vt:lpstr>
      <vt:lpstr>Arial</vt:lpstr>
      <vt:lpstr>-apple-system</vt:lpstr>
      <vt:lpstr>바탕체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robot21@kakao.com</dc:creator>
  <cp:lastModifiedBy>이 동규</cp:lastModifiedBy>
  <cp:revision>467</cp:revision>
  <dcterms:created xsi:type="dcterms:W3CDTF">2014-11-28T13:21:41Z</dcterms:created>
  <dcterms:modified xsi:type="dcterms:W3CDTF">2020-11-26T12:33:56Z</dcterms:modified>
</cp:coreProperties>
</file>

<file path=docProps/thumbnail.jpeg>
</file>